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  <p:sldMasterId id="21474839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2" r:id="rId4"/>
    <p:sldId id="258" r:id="rId5"/>
    <p:sldId id="279" r:id="rId6"/>
    <p:sldId id="280" r:id="rId7"/>
    <p:sldId id="281" r:id="rId8"/>
    <p:sldId id="269" r:id="rId9"/>
    <p:sldId id="283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D1"/>
    <a:srgbClr val="FBE37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55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873A09-B98B-4C9B-9AF5-DF2954E8C139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890120-DC79-4700-9F13-31BEFAC79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0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4511EE-6723-4384-B77C-0CF33EFEB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80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DA3F4-5051-4B8D-9B60-EF7625ED2C29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B3A9B4-2CB5-455E-8E40-188F01FD0BF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D01FA2-5822-4EC4-85A1-E47DD83646EC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9A8C28-4A99-461B-B423-B384F6037A1F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422D1E-8FFE-4E40-A72C-874C1863C39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F3FA8-1900-4140-B360-C6DA55B1E99B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F6CE62-CC50-4336-9E0A-DC21DD00702B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B1A320-6DC6-440E-81A1-42F96195AFB6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66B677-C15C-4A17-AA66-39CDD5D51B5D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6F60-1F81-4B25-8C1F-7701ADCD8B35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DB0-3D1F-48FE-ADD4-EFBF2CB4A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E51A-931D-4F50-9352-A28F0B93BE51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45D8-92B4-4C51-9ADA-550293AA2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2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9F76-C4E1-4253-BFA9-99CDB23E342D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20EF-61A9-4A17-AE3B-74221EBC4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54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93B85D-4CC9-4E0B-814E-36F5A246C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3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A8B23-CEFD-4212-91E7-21E3D63A8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3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79FDA-6C34-488C-9CE6-A6A76D030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46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602AA-2712-411A-845D-B74F7BC01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02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7885F2-7455-4B52-BC47-3265021B8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17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762CA5-92CA-4209-938C-E5AE1EC2A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85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A99E93-43C1-4B96-8622-FBCD1D4C3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13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3BEBFC-3548-4E81-90D9-017A28C8D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7092-C4D1-4595-B1C2-AF41F86FE5F8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3C0F-0AA3-41CB-9165-99B902833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577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C63749-A62B-47FD-B0C4-98664460C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42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FFB1C3-1B24-42AD-9417-0629C5492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BEBEF-1223-433B-88CA-DF223A3B0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72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ООО "Самара-кредит"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42FE-8377-4E50-A46D-F773116F7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6617-14FA-4133-9FE7-87A6709D36BF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D105-9EF2-46A5-B74A-892C2B555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51A0-6E58-4DCD-80DE-535439777DB1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CFCA6-A2CE-460B-86FF-5D594772F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7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A72E-A626-4BD7-AB87-C8F38D3E736C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4299-9B78-42D7-9641-1F1E0807B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2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A6DAD-1D60-4AE5-BBD8-3AEE98E3B977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FFD5-1708-4549-8415-B608937D4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5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8BA4-3086-4DA7-A613-5167C723C1F3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9BE1-599C-416A-915E-CBA4D5682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49DC-1478-4277-A492-62CF5B5410E2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4E07-9565-4648-85F1-0D0B77329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A7D4-7587-42A6-946A-CE77D739C0D6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C794-19E7-4468-8363-996A8DBB0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5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53038A-BEFF-476E-BBFE-BB002C9BFC0D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38CEAE-3957-4685-81BE-C0E2162EF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670D5F-4F95-46B8-A6D3-7F99682AF197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1B2247-9F33-4CF5-95E9-CA17CE7D9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  <p:sldLayoutId id="21474842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investdecision.ru" TargetMode="External"/><Relationship Id="rId2" Type="http://schemas.openxmlformats.org/officeDocument/2006/relationships/hyperlink" Target="mailto:ceo@samara-kredit.ru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D0%9A%D0%B0%D1%80%D0%BA%D0%B0%D1%81_%D0%B4%D0%BE%D0%BC%D0%B0_8020757.jpg?uselang=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mara-kredit.ru/real_investment/stroitelstvo-kottedzhnogo-poselka-po-texnologii-lstk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0213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"Строительство коттеджного поселка по технологии ЛСТК"</a:t>
            </a:r>
          </a:p>
        </p:txBody>
      </p:sp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179388" y="5876925"/>
            <a:ext cx="878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Доверенное лицо инициатора проекта: 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 «Инвестиционные решения»</a:t>
            </a: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7"/>
          <p:cNvSpPr>
            <a:spLocks noChangeArrowheads="1"/>
          </p:cNvSpPr>
          <p:nvPr/>
        </p:nvSpPr>
        <p:spPr bwMode="auto">
          <a:xfrm>
            <a:off x="107950" y="1446213"/>
            <a:ext cx="89281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sz="60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9" name="Номер слайда 3"/>
          <p:cNvSpPr txBox="1">
            <a:spLocks/>
          </p:cNvSpPr>
          <p:nvPr/>
        </p:nvSpPr>
        <p:spPr>
          <a:xfrm>
            <a:off x="4572000" y="6381750"/>
            <a:ext cx="431800" cy="365125"/>
          </a:xfrm>
          <a:prstGeom prst="rect">
            <a:avLst/>
          </a:prstGeom>
        </p:spPr>
        <p:txBody>
          <a:bodyPr anchor="b"/>
          <a:lstStyle/>
          <a:p>
            <a:pPr algn="r">
              <a:defRPr/>
            </a:pPr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AEB566BF-7B98-4E6D-A0C6-25CF70E9489D}" type="slidenum">
              <a:rPr lang="ru-RU" sz="1000">
                <a:solidFill>
                  <a:schemeClr val="accent1">
                    <a:lumMod val="60000"/>
                    <a:lumOff val="40000"/>
                  </a:schemeClr>
                </a:solidFill>
              </a:rPr>
              <a:pPr algn="r">
                <a:defRPr/>
              </a:pPr>
              <a:t>10</a:t>
            </a:fld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1238" y="4221163"/>
            <a:ext cx="345598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8 916 033 22 86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managaroff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Эл почта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ceo@samara-kredit.ru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investdecision.ru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478ED57F-547D-4873-AB5F-F9C5042373DC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2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Идея</a:t>
            </a:r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755650" y="836613"/>
            <a:ext cx="7920038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В рамках реализации настоящего проекта планируется строительство коттеджного поселка на земельном участке площадью 20 Га по адресу: Российская Федерация, Ростовская область, Зерноградское городское поселение. </a:t>
            </a:r>
          </a:p>
          <a:p>
            <a:pPr indent="449263"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Земельные участки планируется выделить инициатору проекта на праве долгосрочной аренды. Площадь участка – 20 Га. Администрация городского поселения подводит все коммуникации к участку. </a:t>
            </a:r>
          </a:p>
          <a:p>
            <a:pPr indent="449263"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В целом по проекту планируется строительство и реализация 200 домовладений (коттеджи и </a:t>
            </a:r>
            <a:r>
              <a:rPr lang="ru-RU" dirty="0" err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таунхаусы</a:t>
            </a: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), а также строительство объектов социально-культурной инфраструктуры (детский сад и торговый центр).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Инфраструктура (инженерные коммуникации и общепоселковые сооружения) будут передаваться на баланс Управляющей компании после постройки всех домовладений.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Детский сад планируется передать администрации городского поселения. Торговый центр планируется реализовать.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dirty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868377D7-8690-487B-9897-07F7F4469F9C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3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Продукция</a:t>
            </a:r>
          </a:p>
        </p:txBody>
      </p:sp>
      <p:sp>
        <p:nvSpPr>
          <p:cNvPr id="17413" name="Прямоугольник 1"/>
          <p:cNvSpPr>
            <a:spLocks noChangeArrowheads="1"/>
          </p:cNvSpPr>
          <p:nvPr/>
        </p:nvSpPr>
        <p:spPr bwMode="auto">
          <a:xfrm>
            <a:off x="755650" y="890588"/>
            <a:ext cx="79200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Инициатор проекта специализируется на строительстве домов по технологии ЛСТК. </a:t>
            </a:r>
          </a:p>
          <a:p>
            <a:pPr indent="449263" algn="just">
              <a:lnSpc>
                <a:spcPct val="15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Лёгкие стальные тонкостенные конструкции</a:t>
            </a:r>
            <a:r>
              <a:rPr lang="en-US" sz="1200">
                <a:solidFill>
                  <a:srgbClr val="252525"/>
                </a:solidFill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(ЛСТК)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— строительные конструкции из тонкой (до 3 мм) стали, применяемые для строительства быстровозводимых зданий.</a:t>
            </a:r>
          </a:p>
          <a:p>
            <a:pPr indent="449263" algn="just">
              <a:lnSpc>
                <a:spcPct val="15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 таким конструкциям относятся</a:t>
            </a:r>
            <a:r>
              <a:rPr lang="en-US" sz="1200"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профилированные листы</a:t>
            </a:r>
            <a:r>
              <a:rPr lang="en-US" sz="1200">
                <a:solidFill>
                  <a:srgbClr val="252525"/>
                </a:solidFill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и тонкостенные профили из оцинкованной стали.</a:t>
            </a:r>
          </a:p>
        </p:txBody>
      </p:sp>
      <p:pic>
        <p:nvPicPr>
          <p:cNvPr id="16" name="Рисунок 15" descr="https://upload.wikimedia.org/wikipedia/commons/thumb/b/b6/%D0%9A%D0%B0%D1%80%D0%BA%D0%B0%D1%81_%D0%B4%D0%BE%D0%BC%D0%B0_8020757.jpg/340px-%D0%9A%D0%B0%D1%80%D0%BA%D0%B0%D1%81_%D0%B4%D0%BE%D0%BC%D0%B0_8020757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90665"/>
            <a:ext cx="3238500" cy="2430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7384300A-7B64-48CF-B6C2-56D0DC497259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4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Продукция</a:t>
            </a:r>
          </a:p>
        </p:txBody>
      </p:sp>
      <p:sp>
        <p:nvSpPr>
          <p:cNvPr id="18437" name="Прямоугольник 2"/>
          <p:cNvSpPr>
            <a:spLocks noChangeArrowheads="1"/>
          </p:cNvSpPr>
          <p:nvPr/>
        </p:nvSpPr>
        <p:spPr bwMode="auto">
          <a:xfrm>
            <a:off x="395288" y="684213"/>
            <a:ext cx="8353425" cy="59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Преимуществами технологии ЛСТК являются: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Экологичность. При возведении здания из ЛСТК происходит минимальное воздействие на окружающий ландшафт (деревья, кустарники, другие здания). Возможность полной утилизации дома;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Быстрота возведения. Срок возведения здания из ЛСТК 3-5 месяцев;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Лёгкость и простота монтажа. При строительстве требуется 3-4 рабочих;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Отсутствие усадки фундамента в период строительства и эксплуатации;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Всесезонный монтаж;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Отсутствие тяжёлой техники при строительстве;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Сейсмоустойчивость. Строительство домов по технологии ЛСТК приобрело широкую популярность в Японии и других странах с высокой сейсмической активностью;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Низкая себестоимость 1 квадратного метра. Рыночная стоимость 1 квадратного метра готового дома из ЛСТК в России составляет от 16 тысяч рублей;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Высокий срок службы. Срок службы дома из ЛСТК составляет от 70 до 100 и более лет;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Очень высокие характеристики теплосбережения.</a:t>
            </a: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7920BCBD-05F8-46D4-AB03-A88972E13C57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5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Продукция</a:t>
            </a:r>
          </a:p>
        </p:txBody>
      </p:sp>
      <p:sp>
        <p:nvSpPr>
          <p:cNvPr id="19461" name="Прямоугольник 2"/>
          <p:cNvSpPr>
            <a:spLocks noChangeArrowheads="1"/>
          </p:cNvSpPr>
          <p:nvPr/>
        </p:nvSpPr>
        <p:spPr bwMode="auto">
          <a:xfrm>
            <a:off x="395288" y="684213"/>
            <a:ext cx="83534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500"/>
              <a:t>В рамках реализации настоящего инвестиционного проекта предполагается возможность строительства и реализации по технологии ЛСТК всех доступных и использованных Инициатором проектов домовладений (более 1,5 тыс. шт.).  Один из них представлен ниже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51025"/>
            <a:ext cx="27590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1839913"/>
            <a:ext cx="397033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Рисунок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4325938"/>
            <a:ext cx="396716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Рисунок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25938"/>
            <a:ext cx="2759075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F563A31B-5362-4D60-A108-948791F5D6B1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6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Статус</a:t>
            </a:r>
          </a:p>
        </p:txBody>
      </p:sp>
      <p:sp>
        <p:nvSpPr>
          <p:cNvPr id="20485" name="Прямоугольник 2"/>
          <p:cNvSpPr>
            <a:spLocks noChangeArrowheads="1"/>
          </p:cNvSpPr>
          <p:nvPr/>
        </p:nvSpPr>
        <p:spPr bwMode="auto">
          <a:xfrm>
            <a:off x="755650" y="958850"/>
            <a:ext cx="75930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Инициатор проекта имеет успешный опыт строительства и реализации аналогичных коттеджных поселков по технологии ЛСТК, что значительно снижает риски проекта;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Подготовлены </a:t>
            </a:r>
            <a:r>
              <a:rPr lang="ru-RU" sz="1600" b="1">
                <a:latin typeface="Times New Roman" pitchFamily="18" charset="0"/>
                <a:cs typeface="Times New Roman" pitchFamily="18" charset="0"/>
                <a:hlinkClick r:id="rId3"/>
              </a:rPr>
              <a:t>бизнес-план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и финансовая модель;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Имеются в наличии более 1 500 готовых проектов коттеджей и таунхаусов;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Имеется договоренность о выделении земельного участка с администрацией города;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Осуществляется поиск инвестора.</a:t>
            </a:r>
          </a:p>
        </p:txBody>
      </p:sp>
      <p:sp>
        <p:nvSpPr>
          <p:cNvPr id="20486" name="Прямоугольник 10"/>
          <p:cNvSpPr>
            <a:spLocks noChangeArrowheads="1"/>
          </p:cNvSpPr>
          <p:nvPr/>
        </p:nvSpPr>
        <p:spPr bwMode="auto">
          <a:xfrm>
            <a:off x="755650" y="3875088"/>
            <a:ext cx="7593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036CB6"/>
              </a:buClr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Подробная информация о проекте, в том числе бизнес-план и тизер, находится </a:t>
            </a:r>
            <a:r>
              <a:rPr lang="ru-RU" sz="1600">
                <a:latin typeface="Times New Roman" pitchFamily="18" charset="0"/>
                <a:cs typeface="Times New Roman" pitchFamily="18" charset="0"/>
                <a:hlinkClick r:id="rId3"/>
              </a:rPr>
              <a:t>здесь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B8F5C45B-EAA0-4815-8357-A88AE15EF99F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7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</a:t>
            </a:r>
          </a:p>
        </p:txBody>
      </p:sp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107950" y="692150"/>
            <a:ext cx="8640763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Замораживание объектов строительства Ростовской области; 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Неразвитость инженерной, коммерческой и социальной инфраструктуры;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Доверие покупателей к строящимся коттеджным поселкам в Ростовской области подорвано в связи с наличием многочисленных прецедентов по полной приостановке строительных работ на территории проектов, невыполнению различных обязательств перед жильцами (по подключению инженерных коммуникаций, прокладке внутрипоселковых дорог, строительству инфраструктуры и т.д.).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На рынке преобладают неликвидные предложения. А именно: коттеджные поселки среднего класса, не отвечающие основным требованиями покупателей (по технологии строительства, площадям домовладений и т.д.) и/или имеющие завышенные цены реализации или дорогостоящие проекты бизнес- и элитного классов.</a:t>
            </a:r>
          </a:p>
          <a:p>
            <a:pPr marL="342900" indent="-342900"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 сегменте коттеджных поселков Ростовской области есть значительный объем неудовлетворенного спроса на коттеджи с приемлемым бюджетом покупки (не превышающим 3,5-4,0 млн. руб.).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FB41373D-2A95-4D39-9464-2D894FFA521A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8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решения проблем</a:t>
            </a:r>
          </a:p>
        </p:txBody>
      </p:sp>
      <p:sp>
        <p:nvSpPr>
          <p:cNvPr id="22532" name="Прямоугольник 6"/>
          <p:cNvSpPr>
            <a:spLocks noChangeArrowheads="1"/>
          </p:cNvSpPr>
          <p:nvPr/>
        </p:nvSpPr>
        <p:spPr bwMode="auto">
          <a:xfrm>
            <a:off x="252413" y="765175"/>
            <a:ext cx="86391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При условии обеспечения финансирования проектом предусмотрено:</a:t>
            </a:r>
            <a:endParaRPr lang="ru-RU" sz="2000">
              <a:latin typeface="Trebuchet MS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</a:rPr>
              <a:t>Строительство объектов в минимальные сроки;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</a:rPr>
              <a:t>Проектирование и воплощение в концепции поселка развитой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инженерной, коммерческой и социальной инфраструктуры;</a:t>
            </a:r>
            <a:r>
              <a:rPr lang="ru-RU" sz="2000"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</a:rPr>
              <a:t>Строительство ликвидных (обеспечивается выбором из 1500 проектов с разной площадью) и относительно не дорогих (цена – 35 тыс. руб. за кв. м.) домовладений с отделкой.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0" y="6381750"/>
            <a:ext cx="3651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fld id="{A9ED3ADC-507A-43F9-9D3B-3BB565249AED}" type="slidenum"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>
                <a:defRPr/>
              </a:pPr>
              <a:t>9</a:t>
            </a:fld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" y="173038"/>
            <a:ext cx="89281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Резюме проекта</a:t>
            </a:r>
          </a:p>
        </p:txBody>
      </p:sp>
      <p:sp>
        <p:nvSpPr>
          <p:cNvPr id="23556" name="Прямоугольник 2"/>
          <p:cNvSpPr>
            <a:spLocks noChangeArrowheads="1"/>
          </p:cNvSpPr>
          <p:nvPr/>
        </p:nvSpPr>
        <p:spPr bwMode="auto">
          <a:xfrm>
            <a:off x="171450" y="4845050"/>
            <a:ext cx="87471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Инвестиции в проект</a:t>
            </a: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60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Реализация данного проекта предполагается за счет привлеченных средств. Общая потребность в финансировании проекта составляет </a:t>
            </a:r>
            <a:r>
              <a:rPr lang="ru-RU" sz="1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363 500</a:t>
            </a:r>
            <a:r>
              <a:rPr lang="ru-RU" sz="160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тысяч рублей</a:t>
            </a:r>
            <a:r>
              <a:rPr lang="ru-RU" sz="160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.</a:t>
            </a:r>
          </a:p>
        </p:txBody>
      </p: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223838" y="765175"/>
            <a:ext cx="8694737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Показатели проекта</a:t>
            </a:r>
          </a:p>
          <a:p>
            <a:pPr algn="ctr">
              <a:lnSpc>
                <a:spcPct val="120000"/>
              </a:lnSpc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Срок окупаемости проекта, рассчитанный путем определения чистой текущей стоимости нарастающим итогом, составляет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2,4 года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 Дисконтированный срок окупаемости составляет 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2,45 года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Номинальная годовая внутренняя норма доходности проекта (IRR) составит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44,5%.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Чистая прибыль за 36 месяцев реализации проекта составит 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261 993  тысяч рублей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Чистая текущая стоимость проекта (NPV) – современная стоимость будущих дисконтированных денежных поступлений за минусом современной оценки инвестиций составит 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82 471 тыс. руб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Clr>
                <a:srgbClr val="036CB6"/>
              </a:buClr>
              <a:buFont typeface="Wingdings" pitchFamily="2" charset="2"/>
              <a:buChar char="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Ставка сравнения (реальная годовая) –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23 %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принималась в проекте с учетом  альтернативной доходности потенциального инвестора и инициатора проекта, поправки на риски, связанные с реализацией проекта, за вычетом уровня инфляции (проект рассчитан в текущих ценах).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740400"/>
            <a:ext cx="1360488" cy="981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1153</TotalTime>
  <Words>753</Words>
  <Application>Microsoft Office PowerPoint</Application>
  <PresentationFormat>Экран (4:3)</PresentationFormat>
  <Paragraphs>80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Lucida Sans Unicode</vt:lpstr>
      <vt:lpstr>Wingdings 3</vt:lpstr>
      <vt:lpstr>Verdana</vt:lpstr>
      <vt:lpstr>Wingdings 2</vt:lpstr>
      <vt:lpstr>Times New Roman</vt:lpstr>
      <vt:lpstr>Wingdings</vt:lpstr>
      <vt:lpstr>Trebuchet MS</vt:lpstr>
      <vt:lpstr>Специальное оформление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Interprint Samara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 Managarov</dc:creator>
  <cp:lastModifiedBy>Манагаров Роман</cp:lastModifiedBy>
  <cp:revision>58</cp:revision>
  <dcterms:created xsi:type="dcterms:W3CDTF">2012-05-22T04:49:23Z</dcterms:created>
  <dcterms:modified xsi:type="dcterms:W3CDTF">2014-12-14T08:42:41Z</dcterms:modified>
</cp:coreProperties>
</file>